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79" r:id="rId5"/>
  </p:sldMasterIdLst>
  <p:notesMasterIdLst>
    <p:notesMasterId r:id="rId18"/>
  </p:notesMasterIdLst>
  <p:sldIdLst>
    <p:sldId id="595" r:id="rId6"/>
    <p:sldId id="673" r:id="rId7"/>
    <p:sldId id="662" r:id="rId8"/>
    <p:sldId id="616" r:id="rId9"/>
    <p:sldId id="685" r:id="rId10"/>
    <p:sldId id="686" r:id="rId11"/>
    <p:sldId id="689" r:id="rId12"/>
    <p:sldId id="691" r:id="rId13"/>
    <p:sldId id="693" r:id="rId14"/>
    <p:sldId id="696" r:id="rId15"/>
    <p:sldId id="695" r:id="rId16"/>
    <p:sldId id="626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da Brienza" initials="EB" lastIdx="10" clrIdx="0">
    <p:extLst>
      <p:ext uri="{19B8F6BF-5375-455C-9EA6-DF929625EA0E}">
        <p15:presenceInfo xmlns:p15="http://schemas.microsoft.com/office/powerpoint/2012/main" userId="S::Elda.Brienza@it.ey.com::c7c579e5-a90a-4e0e-9f05-3528c29bf7d9" providerId="AD"/>
      </p:ext>
    </p:extLst>
  </p:cmAuthor>
  <p:cmAuthor id="2" name="Andrea Maria Panetta" initials="AMP" lastIdx="6" clrIdx="1">
    <p:extLst>
      <p:ext uri="{19B8F6BF-5375-455C-9EA6-DF929625EA0E}">
        <p15:presenceInfo xmlns:p15="http://schemas.microsoft.com/office/powerpoint/2012/main" userId="S::Andrea.Maria.Panetta@it.ey.com::d64255c8-9d97-4e24-b36d-f6d338b842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B"/>
    <a:srgbClr val="7030A0"/>
    <a:srgbClr val="BABABA"/>
    <a:srgbClr val="FFD966"/>
    <a:srgbClr val="002060"/>
    <a:srgbClr val="B4C7E7"/>
    <a:srgbClr val="A9D18E"/>
    <a:srgbClr val="F8CBAD"/>
    <a:srgbClr val="AD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rezia Tuccillo" userId="43eb635c-af06-48f9-904e-544909a2cd8c" providerId="ADAL" clId="{BE78746A-65A1-48ED-B35E-A4E10B7EEEB1}"/>
    <pc:docChg chg="delSld">
      <pc:chgData name="Lucrezia Tuccillo" userId="43eb635c-af06-48f9-904e-544909a2cd8c" providerId="ADAL" clId="{BE78746A-65A1-48ED-B35E-A4E10B7EEEB1}" dt="2023-06-20T13:38:08.801" v="0" actId="2696"/>
      <pc:docMkLst>
        <pc:docMk/>
      </pc:docMkLst>
      <pc:sldChg chg="del">
        <pc:chgData name="Lucrezia Tuccillo" userId="43eb635c-af06-48f9-904e-544909a2cd8c" providerId="ADAL" clId="{BE78746A-65A1-48ED-B35E-A4E10B7EEEB1}" dt="2023-06-20T13:38:08.801" v="0" actId="2696"/>
        <pc:sldMkLst>
          <pc:docMk/>
          <pc:sldMk cId="4212317005" sldId="28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DC709-33BF-46F3-940F-7B47E165F26F}" type="datetimeFigureOut">
              <a:rPr lang="it-IT" smtClean="0"/>
              <a:t>20/06/2023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72E47-1114-4D35-8FD8-0B0106935D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18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D0B4-BA2E-7F4C-84AC-3BDC9B8FF84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esperienze infantili avverse (ACE) sono eventi potenzialmente traumatici che si verificano prima che un bambino raggiunga l'età di 18 anni. Tali esperienze possono interferire con la salute, le opportunità e la stabilità di una persona per tutta la sua vita e possono anche influenzare le generazioni future.</a:t>
            </a:r>
          </a:p>
          <a:p>
            <a:r>
              <a:rPr lang="it-IT" dirty="0"/>
              <a:t>I ricercatori hanno identificato un legame tra l'esposizione all'ACE e una maggiore probabilità di effetti negativi sulla salute e sul comportamento nel corso della vita, come malattie </a:t>
            </a:r>
          </a:p>
          <a:p>
            <a:r>
              <a:rPr lang="it-IT" dirty="0"/>
              <a:t>Dallo studio originale, l'elenco degli ACE in varie misure si è ampliato con l'obiettivo di acquisire diversi dati sulla popolazione, in particolare dai bambini di colore e da coloro che vivono in povertà. Ad esempio, dal 2011, le domande ACE sul National </a:t>
            </a:r>
            <a:r>
              <a:rPr lang="it-IT" dirty="0" err="1"/>
              <a:t>Survey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Children</a:t>
            </a:r>
            <a:r>
              <a:rPr lang="it-IT" dirty="0"/>
              <a:t>'s </a:t>
            </a:r>
            <a:r>
              <a:rPr lang="it-IT" dirty="0" err="1"/>
              <a:t>Health</a:t>
            </a:r>
            <a:r>
              <a:rPr lang="it-IT" dirty="0"/>
              <a:t> (NSCH) hanno incorporato morte familiare, violenza di quartiere, difficoltà economiche e trattamento ingiusto basato su razza o etnia.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D0B4-BA2E-7F4C-84AC-3BDC9B8FF84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4" y="6329547"/>
            <a:ext cx="12204000" cy="663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24" y="6113813"/>
            <a:ext cx="12204000" cy="215735"/>
          </a:xfrm>
          <a:prstGeom prst="rect">
            <a:avLst/>
          </a:prstGeom>
          <a:solidFill>
            <a:srgbClr val="0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0" anchor="ctr"/>
          <a:lstStyle/>
          <a:p>
            <a:pPr algn="r"/>
            <a:endParaRPr lang="it-IT" sz="140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32509" y="2013476"/>
            <a:ext cx="5268025" cy="2724780"/>
          </a:xfrm>
          <a:prstGeom prst="rect">
            <a:avLst/>
          </a:prstGeom>
          <a:solidFill>
            <a:schemeClr val="accent1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endParaRPr lang="it-IT" sz="2000">
              <a:solidFill>
                <a:prstClr val="white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46100" y="2209800"/>
            <a:ext cx="4813300" cy="2311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Segoe UI Semibold" panose="020B07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 Light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Light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Light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A291A67-4E5F-4946-B185-1B3C36D0B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49E6ADD-9180-4041-ACD6-F03ACA9FA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FB5-697A-49ED-A913-57B4BCA4083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0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559B-1CD1-4079-8FD3-761D4E809AA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16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14720" y="593640"/>
            <a:ext cx="11355360" cy="759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14720" y="1536840"/>
            <a:ext cx="11355360" cy="4551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841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206E2-1C35-4BC7-BF09-EE241A58C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5453E-E454-4E1A-B35A-CF4463CA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723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37BA-6869-461B-B74E-1E9DDD85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D9A4-785B-4F08-BF75-1FB0EC273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1B3ED-FEAD-4D21-87EA-2C2E22CB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40095-4FB3-4636-A546-28600896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08DD4-A2BB-48CF-A48B-12510064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471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43CA-29EC-402B-8D13-E0A53841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C23CB-A677-4289-9209-709CDF8C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53361-ACBC-4B35-832A-F1A60404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86FEE-EDDE-4CA8-BF78-863E1464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C22A3-42E1-427D-A9C5-708EF628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33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1A70A-BFFF-47C7-8061-8F788C38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1F87-9D49-4933-88AD-B3F2F12CE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D3952-3AFD-4B4C-B5F9-7056F5F6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C26CB-0554-44B5-BB02-939ED87B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A7F34-7E73-46D4-A9F8-FB51C342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0EE4B-7232-4B92-9CE7-57326A7B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664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E884-29DA-472C-A423-28FCF501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7CC1F-097D-4593-8847-9D81D5A4A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AB00F-202E-40C5-A5A8-167968ED9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DD94A-F42B-432A-B14C-4AE820ED2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211C9-C5F7-4CD8-A3BA-8567B08F2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B15FF2-3327-4F3D-A7DA-B981E39B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221ACF-7C59-4533-98B4-5A4CE7EB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6C412-D2A2-432B-B84D-8FD3E9D0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325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C51B-338E-4627-9C67-7A37F33FA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6F146-A471-4213-96B8-3B332528A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F182C-8CF0-4006-9668-970C84AA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C9FA9-B9ED-45B6-9072-0A730086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728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35ADB-FB79-4CCA-B44B-104D8C9F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BE515-D814-452E-BCA5-7B5B7AAC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8A77E-64B5-4526-B4E3-59BB88B6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88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4" y="6329547"/>
            <a:ext cx="12204000" cy="663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24" y="6113813"/>
            <a:ext cx="12204000" cy="215735"/>
          </a:xfrm>
          <a:prstGeom prst="rect">
            <a:avLst/>
          </a:prstGeom>
          <a:solidFill>
            <a:srgbClr val="0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0" anchor="ctr"/>
          <a:lstStyle/>
          <a:p>
            <a:pPr algn="r"/>
            <a:endParaRPr lang="it-IT" sz="140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A291A67-4E5F-4946-B185-1B3C36D0B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49E6ADD-9180-4041-ACD6-F03ACA9FA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4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97F5-D163-4B89-A73B-3BE9D12F2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23109-9247-4EC2-8EAD-C0B7DABDE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25E65-0997-4CFF-83FB-9ACE894C3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D9C2E-8F0B-4C8D-980A-53DB0718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1D0C9-938D-4BB8-A4AB-51EB5B13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0B3AE-9F3E-4A90-9636-195F8C33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190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20D9C-C5AD-4514-BFC9-32C31E28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9F644D-1D9A-4ED0-9DC6-3B00F0C1F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52659-FA69-4227-9F6E-9640AD351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CF0B4-BB64-4135-8A41-1AA1961E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59353-F67A-4915-BF6F-18A4DF55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39499-19D7-40C0-AA31-7BEC18BD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503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897F-F98D-43A1-BA7D-B50A2361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68B2B-0C40-4F50-9014-7B8DF4469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4C286-9BDB-44D1-A0FA-E70CBE0F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E0732-C5B0-4732-8937-0CA2188E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0DA9D-241A-45EF-B416-0C830743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311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F950B-48CF-4A5C-BB08-DDEA9415B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15BC1-0CDB-4A30-B980-58DF8F050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B9B51-14C5-414D-B5B6-E7D90C1D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0E222-95E9-4FB7-9194-9BF7045D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69F31-4DCD-41AE-A01E-1B712C44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42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5756" y="6701444"/>
            <a:ext cx="12204000" cy="215735"/>
          </a:xfrm>
          <a:prstGeom prst="rect">
            <a:avLst/>
          </a:prstGeom>
          <a:solidFill>
            <a:srgbClr val="0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43000" rtlCol="0" anchor="ctr"/>
          <a:lstStyle/>
          <a:p>
            <a:pPr algn="r"/>
            <a:endParaRPr lang="it-IT" sz="1050">
              <a:solidFill>
                <a:prstClr val="white"/>
              </a:solidFill>
              <a:latin typeface="Titillium Web" panose="00000500000000000000" pitchFamily="2" charset="0"/>
            </a:endParaRP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B75E2C7-AE49-574F-B946-633BF1A19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F71CC2B-3ABC-094F-840F-B57F6AD17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924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24" y="6113813"/>
            <a:ext cx="12204000" cy="215735"/>
          </a:xfrm>
          <a:prstGeom prst="rect">
            <a:avLst/>
          </a:prstGeom>
          <a:solidFill>
            <a:srgbClr val="0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24000" rtlCol="0" anchor="ctr"/>
          <a:lstStyle/>
          <a:p>
            <a:pPr algn="r"/>
            <a:endParaRPr lang="it-IT" sz="1400">
              <a:latin typeface="Titillium Web" panose="00000500000000000000" pitchFamily="2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358536" y="1333500"/>
            <a:ext cx="5554662" cy="4572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anchor="ctr"/>
          <a:lstStyle>
            <a:lvl1pPr>
              <a:defRPr lang="en-US" sz="1800" smtClean="0">
                <a:latin typeface="Segoe UI Light" panose="020B0502040204020203" pitchFamily="34" charset="0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it-IT"/>
            </a:lvl5pPr>
          </a:lstStyle>
          <a:p>
            <a:pPr marL="0" lvl="0" algn="ctr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86470" y="1333500"/>
            <a:ext cx="5554800" cy="4572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anchor="ctr"/>
          <a:lstStyle>
            <a:lvl1pPr>
              <a:defRPr lang="en-US" sz="1800" smtClean="0">
                <a:latin typeface="Segoe UI Light" panose="020B0502040204020203" pitchFamily="34" charset="0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it-IT"/>
            </a:lvl5pPr>
          </a:lstStyle>
          <a:p>
            <a:pPr marL="0" lvl="0" algn="ctr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9FD07810-4309-C846-9208-308E72305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7894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07D185D-FD69-6447-904C-F9FDDF91E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894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algn="ctr"/>
            <a:endParaRPr lang="it-IT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57230033-D5B9-8B4A-B113-F5A64D2F4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894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ED8A581D-CF11-4F02-9F8D-EB91359CC31E}" type="slidenum">
              <a:rPr lang="it-IT" smtClean="0"/>
              <a:pPr algn="r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37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F818-09F8-4EC9-BEB9-AF739786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49C76-63EE-445F-AF76-3562FAE0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3F248-45B5-4625-8245-ED094163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38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0E7B7-9B89-5447-BA9B-106CB03A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AD62ED4-17CD-BF4D-AAEA-FD32692C1B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BC2076C-F48A-854D-8EA0-AE5299D00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ctr"/>
            <a:endParaRPr lang="it-IT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42BAC3B-3C50-A141-8156-BAB41A4F3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r"/>
            <a:fld id="{ED8A581D-CF11-4F02-9F8D-EB91359CC31E}" type="slidenum">
              <a:rPr lang="it-IT" smtClean="0"/>
              <a:pPr algn="r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19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9A479E-7349-FF44-85A3-4C53516B27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" y="55011"/>
            <a:ext cx="4761975" cy="477837"/>
          </a:xfrm>
          <a:prstGeom prst="rect">
            <a:avLst/>
          </a:prstGeom>
        </p:spPr>
        <p:txBody>
          <a:bodyPr anchor="ctr"/>
          <a:lstStyle>
            <a:lvl1pPr algn="l">
              <a:defRPr sz="2000">
                <a:solidFill>
                  <a:schemeClr val="bg2"/>
                </a:solidFill>
              </a:defRPr>
            </a:lvl1pPr>
          </a:lstStyle>
          <a:p>
            <a:r>
              <a:rPr lang="it-IT"/>
              <a:t>Titolo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8D9A35B-A366-C140-A278-8C6C99C3F8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3728" y="125766"/>
            <a:ext cx="542753" cy="36512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B0F11B8-3ED6-284D-8D71-8D7E92F8B4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50603" y="102635"/>
            <a:ext cx="1188997" cy="365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91E6FA0-31D8-7F40-B903-6C06BC035F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66947" y="37548"/>
            <a:ext cx="475576" cy="495300"/>
          </a:xfrm>
          <a:prstGeom prst="rect">
            <a:avLst/>
          </a:prstGeom>
          <a:effectLst>
            <a:outerShdw blurRad="25400" algn="tl" rotWithShape="0">
              <a:prstClr val="black">
                <a:alpha val="33000"/>
              </a:prstClr>
            </a:outerShdw>
          </a:effec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94AED01-1CA4-6D46-9251-BC0576BBFF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77756" y="-91661"/>
            <a:ext cx="602381" cy="602381"/>
          </a:xfrm>
          <a:prstGeom prst="rect">
            <a:avLst/>
          </a:prstGeom>
          <a:effectLst>
            <a:outerShdw algn="tl" rotWithShape="0">
              <a:schemeClr val="bg2"/>
            </a:outerShdw>
          </a:effectLst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2FCA1BB6-DD09-B24F-9FAD-29C8FB74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406045"/>
            <a:ext cx="2743200" cy="365125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B6D629F2-E115-D84A-925C-9E8CF268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6044"/>
            <a:ext cx="4114800" cy="3651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>
              <a:solidFill>
                <a:schemeClr val="accent1"/>
              </a:solidFill>
            </a:endParaRP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B73F7034-CDD1-F444-969B-0B5F607E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713" y="6406045"/>
            <a:ext cx="2743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142352A-AB79-914E-AE75-433CBF25FD4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62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6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3377" y="6435871"/>
            <a:ext cx="3739515" cy="128240"/>
          </a:xfrm>
        </p:spPr>
        <p:txBody>
          <a:bodyPr lIns="0" tIns="0" rIns="0" bIns="0"/>
          <a:lstStyle>
            <a:lvl1pPr marL="9525">
              <a:lnSpc>
                <a:spcPts val="986"/>
              </a:lnSpc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it-IT" spc="38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5"/>
            <a:ext cx="280416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5"/>
            <a:ext cx="280416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7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1508" y="1572007"/>
            <a:ext cx="9288989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3377" y="6435871"/>
            <a:ext cx="3739515" cy="128240"/>
          </a:xfrm>
        </p:spPr>
        <p:txBody>
          <a:bodyPr lIns="0" tIns="0" rIns="0" bIns="0"/>
          <a:lstStyle>
            <a:lvl1pPr marL="9525">
              <a:lnSpc>
                <a:spcPts val="986"/>
              </a:lnSpc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it-IT" spc="38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5"/>
            <a:ext cx="280416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5"/>
            <a:ext cx="280416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1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2943"/>
            <a:ext cx="12203999" cy="581518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999" y="35062"/>
            <a:ext cx="12192000" cy="685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ctr"/>
            <a:endParaRPr lang="it-IT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203998" cy="1108364"/>
          </a:xfrm>
          <a:prstGeom prst="rect">
            <a:avLst/>
          </a:prstGeom>
          <a:solidFill>
            <a:srgbClr val="0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4"/>
          <a:stretch/>
        </p:blipFill>
        <p:spPr>
          <a:xfrm>
            <a:off x="9582320" y="100488"/>
            <a:ext cx="605572" cy="67669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0217840" y="153869"/>
            <a:ext cx="166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MINISTERO DELL’INTERNO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1" y="842610"/>
            <a:ext cx="12204000" cy="83127"/>
            <a:chOff x="0" y="1104405"/>
            <a:chExt cx="12148455" cy="83127"/>
          </a:xfrm>
        </p:grpSpPr>
        <p:sp>
          <p:nvSpPr>
            <p:cNvPr id="17" name="Rectangle 16"/>
            <p:cNvSpPr/>
            <p:nvPr/>
          </p:nvSpPr>
          <p:spPr>
            <a:xfrm>
              <a:off x="0" y="1104405"/>
              <a:ext cx="4013860" cy="83127"/>
            </a:xfrm>
            <a:prstGeom prst="rect">
              <a:avLst/>
            </a:prstGeom>
            <a:solidFill>
              <a:srgbClr val="1273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13860" y="1104405"/>
              <a:ext cx="4121157" cy="83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34595" y="1104405"/>
              <a:ext cx="4013860" cy="83127"/>
            </a:xfrm>
            <a:prstGeom prst="rect">
              <a:avLst/>
            </a:prstGeom>
            <a:solidFill>
              <a:srgbClr val="D21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prstClr val="white"/>
                </a:solidFill>
              </a:endParaRP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C87B7445-80BA-49F5-B124-FFD5509A076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9499"/>
          <a:stretch/>
        </p:blipFill>
        <p:spPr bwMode="auto">
          <a:xfrm>
            <a:off x="5055897" y="81175"/>
            <a:ext cx="2857500" cy="7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70E68D26-35F7-4C2C-9F90-D50EE4E7AD0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" r="6027"/>
          <a:stretch/>
        </p:blipFill>
        <p:spPr bwMode="auto">
          <a:xfrm>
            <a:off x="204188" y="205733"/>
            <a:ext cx="2880000" cy="5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2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68" r:id="rId3"/>
    <p:sldLayoutId id="2147483669" r:id="rId4"/>
    <p:sldLayoutId id="2147483678" r:id="rId5"/>
    <p:sldLayoutId id="2147483670" r:id="rId6"/>
    <p:sldLayoutId id="2147483671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D60D8-F935-490D-AE87-C09A9B81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4CF1E-F940-49E6-B8C7-EF6F96A12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53D1-51A0-41C7-9644-24337518E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B3469-78B5-46F2-A7AE-5A03B61A8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99172-0506-4EE2-9AF3-2B8DDA762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E6E43-11F3-402F-9270-48E2E8E2D0B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30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125980"/>
            <a:ext cx="10363200" cy="66172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Picture 2" descr="ARTE SURREALISTA:  Barbara Issa Wagnerov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94540"/>
            <a:ext cx="61341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RTE SURREALISTA:  Barbara Issa Wagnerov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576" y="1641065"/>
            <a:ext cx="5657851" cy="52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ARTE SURREALISTA:  Barbara Issa Wagnerov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2572" y="1488696"/>
            <a:ext cx="6708643" cy="544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ARTE SURREALISTA:  Barbara Issa Wagnerov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5948" y="1864113"/>
            <a:ext cx="4457700" cy="507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RTE SURREALISTA:  Barbara Issa Wagnerov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3288" y="1697632"/>
            <a:ext cx="6667500" cy="524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ARTE SURREALISTA:  Barbara Issa Wagnerov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4813" y="1045475"/>
            <a:ext cx="5181600" cy="589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3" y="4506660"/>
            <a:ext cx="7426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prstClr val="black"/>
                </a:solidFill>
              </a:rPr>
              <a:t>AI, </a:t>
            </a:r>
          </a:p>
        </p:txBody>
      </p:sp>
      <p:sp>
        <p:nvSpPr>
          <p:cNvPr id="47106" name="AutoShape 2" descr="Conferenza nazionale EMN “Prevenzione e contrasto della violenza contro i  minori stranieri” - 21 giugno ore 9:00 su Zoom- Sardegnaimmigr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08" name="AutoShape 4" descr="Conferenza nazionale EMN “Prevenzione e contrasto della violenza contro i  minori stranieri” - 21 giugno ore 9:00 su Zoom- Sardegnaimmigr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1045475"/>
            <a:ext cx="7041126" cy="3877985"/>
          </a:xfrm>
          <a:prstGeom prst="rect">
            <a:avLst/>
          </a:prstGeom>
          <a:solidFill>
            <a:srgbClr val="FDEFE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b="1" dirty="0" bmk="">
              <a:ea typeface="Times New Roman" pitchFamily="18" charset="0"/>
              <a:cs typeface="Calibri" pitchFamily="34" charset="0"/>
            </a:endParaRPr>
          </a:p>
          <a:p>
            <a:pPr lvl="0" algn="ctr"/>
            <a:r>
              <a:rPr lang="it-IT" sz="3200" b="1" dirty="0"/>
              <a:t>Prevenzione ed emersione della violenza contro i minori stranieri</a:t>
            </a:r>
          </a:p>
          <a:p>
            <a:endParaRPr lang="it-IT" i="1" dirty="0"/>
          </a:p>
          <a:p>
            <a:endParaRPr lang="it-IT" i="1" dirty="0"/>
          </a:p>
          <a:p>
            <a:pPr algn="ctr"/>
            <a:r>
              <a:rPr lang="it-IT" sz="2000" i="1" dirty="0"/>
              <a:t>Maria Grazia Foschino Barbaro </a:t>
            </a:r>
            <a:r>
              <a:rPr lang="it-IT" i="1" dirty="0"/>
              <a:t>–</a:t>
            </a:r>
            <a:r>
              <a:rPr lang="it-IT" dirty="0"/>
              <a:t> </a:t>
            </a:r>
            <a:r>
              <a:rPr lang="it-IT" dirty="0" err="1"/>
              <a:t>Rapporteur</a:t>
            </a:r>
            <a:r>
              <a:rPr lang="it-IT" dirty="0"/>
              <a:t> gruppo di lavoro FAMI</a:t>
            </a:r>
            <a:endParaRPr lang="it-IT" b="1" dirty="0" bmk="">
              <a:latin typeface="Verdana" pitchFamily="34" charset="0"/>
              <a:cs typeface="Arial" pitchFamily="34" charset="0"/>
            </a:endParaRPr>
          </a:p>
          <a:p>
            <a:pPr lvl="0" algn="ctr"/>
            <a:endParaRPr kumimoji="0" lang="it-IT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ctr"/>
            <a:r>
              <a:rPr kumimoji="0" lang="it-IT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CISMAI, </a:t>
            </a:r>
          </a:p>
          <a:p>
            <a:pPr lvl="0" algn="ctr"/>
            <a:r>
              <a:rPr lang="it-IT" dirty="0" err="1"/>
              <a:t>Dedalus</a:t>
            </a:r>
            <a:r>
              <a:rPr lang="it-IT" dirty="0"/>
              <a:t> Cooperativa Sociale</a:t>
            </a:r>
          </a:p>
          <a:p>
            <a:pPr lvl="0" algn="ctr"/>
            <a:r>
              <a:rPr lang="it-IT" dirty="0"/>
              <a:t>Dipartimento di Neuroscienze Umane Università di Roma la Sapienza </a:t>
            </a:r>
          </a:p>
          <a:p>
            <a:pPr lvl="0" algn="ctr"/>
            <a:r>
              <a:rPr lang="it-IT" dirty="0"/>
              <a:t>Fondazione Città Solidale </a:t>
            </a:r>
            <a:r>
              <a:rPr lang="it-IT" dirty="0" err="1"/>
              <a:t>onlus</a:t>
            </a:r>
            <a:r>
              <a:rPr lang="it-IT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6600D9-E27D-4BA6-AB4F-9E7D0B0F53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8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039784" y="260461"/>
            <a:ext cx="6720416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Conoscenze</a:t>
            </a:r>
          </a:p>
          <a:p>
            <a:pPr algn="ctr">
              <a:defRPr/>
            </a:pP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Competenze</a:t>
            </a:r>
          </a:p>
          <a:p>
            <a:pPr algn="ctr">
              <a:defRPr/>
            </a:pPr>
            <a:r>
              <a:rPr lang="it-IT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Autoriflessività</a:t>
            </a:r>
            <a:r>
              <a:rPr lang="it-IT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6451" y="12192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FF"/>
                </a:solidFill>
              </a:rPr>
              <a:t>Prevenire  e rilevare   la violenza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206557" y="5087203"/>
            <a:ext cx="20610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/>
              <a:t>intervisione e  </a:t>
            </a:r>
          </a:p>
          <a:p>
            <a:pPr algn="ctr"/>
            <a:r>
              <a:rPr lang="it-IT" sz="2400" b="1" dirty="0"/>
              <a:t>supervisione</a:t>
            </a:r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206500" y="4927600"/>
            <a:ext cx="367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storia familiare  e  </a:t>
            </a:r>
          </a:p>
          <a:p>
            <a:pPr algn="ctr"/>
            <a:r>
              <a:rPr lang="it-IT" sz="2400" b="1" dirty="0"/>
              <a:t>contesto socioculturale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0BA9A7-651B-47EF-9E21-424E97D8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  <p:transition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2" descr="http://ancona.cislmarche.it/files/2010/12/solidariet%C3%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8096" y="-42448"/>
            <a:ext cx="6421674" cy="692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8" name="Picture 2" descr="http://ancona.cislmarche.it/files/2010/12/solidariet%C3%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118"/>
            <a:ext cx="6676710" cy="690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447595" y="2420888"/>
            <a:ext cx="489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091249" y="1682224"/>
            <a:ext cx="4057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0000"/>
                </a:solidFill>
              </a:rPr>
              <a:t>  </a:t>
            </a:r>
            <a:r>
              <a:rPr lang="it-IT" sz="2800" b="1" dirty="0">
                <a:solidFill>
                  <a:srgbClr val="FFFFFF">
                    <a:lumMod val="50000"/>
                  </a:srgbClr>
                </a:solidFill>
              </a:rPr>
              <a:t>    </a:t>
            </a:r>
          </a:p>
        </p:txBody>
      </p:sp>
      <p:sp>
        <p:nvSpPr>
          <p:cNvPr id="9" name="Titolo 5"/>
          <p:cNvSpPr txBox="1">
            <a:spLocks/>
          </p:cNvSpPr>
          <p:nvPr/>
        </p:nvSpPr>
        <p:spPr>
          <a:xfrm>
            <a:off x="-1" y="-69978"/>
            <a:ext cx="12198616" cy="1050705"/>
          </a:xfrm>
          <a:prstGeom prst="rect">
            <a:avLst/>
          </a:prstGeom>
          <a:solidFill>
            <a:srgbClr val="002060"/>
          </a:soli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</a:rPr>
              <a:t>Sportello di</a:t>
            </a:r>
            <a:r>
              <a:rPr lang="it-IT" sz="3200" b="1" dirty="0"/>
              <a:t> </a:t>
            </a:r>
            <a:r>
              <a:rPr lang="it-IT" sz="3200" b="1" dirty="0">
                <a:solidFill>
                  <a:srgbClr val="FFFF00"/>
                </a:solidFill>
              </a:rPr>
              <a:t>ascolto  e supporto psicologico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93719" y="2348899"/>
            <a:ext cx="28316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b="1" dirty="0">
              <a:solidFill>
                <a:srgbClr val="000000"/>
              </a:solidFill>
            </a:endParaRPr>
          </a:p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351584" y="537323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600" b="1" dirty="0">
              <a:solidFill>
                <a:srgbClr val="000000">
                  <a:lumMod val="75000"/>
                </a:srgb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017404" y="2830016"/>
            <a:ext cx="37569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/>
              <a:t>equipes</a:t>
            </a:r>
            <a:r>
              <a:rPr lang="it-IT" sz="2800" b="1" dirty="0"/>
              <a:t> interdisciplinari</a:t>
            </a:r>
          </a:p>
          <a:p>
            <a:pPr algn="ctr"/>
            <a:r>
              <a:rPr lang="it-IT" sz="2800" b="1" dirty="0"/>
              <a:t> integrate</a:t>
            </a:r>
          </a:p>
        </p:txBody>
      </p:sp>
      <p:sp>
        <p:nvSpPr>
          <p:cNvPr id="14" name="Rettangolo 13"/>
          <p:cNvSpPr/>
          <p:nvPr/>
        </p:nvSpPr>
        <p:spPr>
          <a:xfrm rot="296930">
            <a:off x="8582873" y="2657334"/>
            <a:ext cx="3998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Screening</a:t>
            </a:r>
          </a:p>
          <a:p>
            <a:pPr algn="ctr"/>
            <a:r>
              <a:rPr lang="it-IT" sz="2800" b="1" dirty="0"/>
              <a:t>valutazioni </a:t>
            </a:r>
          </a:p>
          <a:p>
            <a:pPr algn="ctr"/>
            <a:endParaRPr lang="it-IT" sz="2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9650B2-B317-4068-B295-E93DA00B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blog.chatta.it/images/audioslave88/775F405F765E5A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41400"/>
            <a:ext cx="12192001" cy="595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10188575" y="1041400"/>
            <a:ext cx="2003425" cy="760413"/>
          </a:xfrm>
          <a:prstGeom prst="rect">
            <a:avLst/>
          </a:prstGeom>
        </p:spPr>
        <p:txBody>
          <a:bodyPr/>
          <a:lstStyle/>
          <a:p>
            <a:r>
              <a:rPr lang="it-IT" b="1" dirty="0">
                <a:latin typeface="+mn-lt"/>
              </a:rPr>
              <a:t>GRAZIE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magritte-7516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4075360" y="4381506"/>
            <a:ext cx="22365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it-IT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5657677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prstClr val="white"/>
                </a:solidFill>
              </a:rPr>
              <a:t>Chi</a:t>
            </a:r>
            <a:r>
              <a:rPr lang="it-IT" sz="3600" b="1" dirty="0">
                <a:solidFill>
                  <a:prstClr val="black"/>
                </a:solidFill>
              </a:rPr>
              <a:t> </a:t>
            </a:r>
            <a:r>
              <a:rPr lang="it-IT" sz="3600" b="1" dirty="0">
                <a:solidFill>
                  <a:prstClr val="white"/>
                </a:solidFill>
              </a:rPr>
              <a:t>migra è tra due culture, tra due mondi con </a:t>
            </a:r>
          </a:p>
          <a:p>
            <a:r>
              <a:rPr lang="it-IT" sz="3600" b="1" dirty="0">
                <a:solidFill>
                  <a:prstClr val="white"/>
                </a:solidFill>
              </a:rPr>
              <a:t>diversi modi di pensare, diversi valori.</a:t>
            </a:r>
          </a:p>
        </p:txBody>
      </p:sp>
      <p:sp>
        <p:nvSpPr>
          <p:cNvPr id="8" name="Rettangolo 7"/>
          <p:cNvSpPr/>
          <p:nvPr/>
        </p:nvSpPr>
        <p:spPr>
          <a:xfrm>
            <a:off x="463239" y="3244338"/>
            <a:ext cx="4336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DEDDF"/>
                </a:solidFill>
              </a:rPr>
              <a:t>Mantenimento</a:t>
            </a:r>
            <a:r>
              <a:rPr lang="it-IT" sz="3200" b="1" dirty="0">
                <a:solidFill>
                  <a:srgbClr val="FFFF00"/>
                </a:solidFill>
              </a:rPr>
              <a:t> </a:t>
            </a:r>
            <a:r>
              <a:rPr lang="it-IT" sz="3200" b="1" dirty="0">
                <a:solidFill>
                  <a:srgbClr val="FDEDDF"/>
                </a:solidFill>
              </a:rPr>
              <a:t>culturale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8152757" y="3244338"/>
            <a:ext cx="4039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DEDDF"/>
                </a:solidFill>
              </a:rPr>
              <a:t>Adattamento culturale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075360" y="2247612"/>
            <a:ext cx="5269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kern="0" dirty="0">
                <a:solidFill>
                  <a:srgbClr val="FDEDDF"/>
                </a:solidFill>
                <a:ea typeface="+mj-ea"/>
                <a:cs typeface="Arial"/>
              </a:rPr>
              <a:t>shock culturale ed identitario </a:t>
            </a:r>
            <a:endParaRPr lang="it-IT" dirty="0">
              <a:solidFill>
                <a:srgbClr val="FDEDD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0"/>
            <a:ext cx="121920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kern="0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  <a:t>Esposizione  a  diversi rischi:</a:t>
            </a:r>
            <a:br>
              <a:rPr lang="it-IT" sz="3200" b="1" kern="0" dirty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ea typeface="+mj-ea"/>
                <a:cs typeface="Aharoni" pitchFamily="2" charset="-79"/>
              </a:rPr>
            </a:br>
            <a:r>
              <a:rPr lang="it-IT" sz="3200" b="1" kern="0" dirty="0">
                <a:solidFill>
                  <a:schemeClr val="bg1"/>
                </a:solidFill>
                <a:ea typeface="+mj-ea"/>
                <a:cs typeface="Arial"/>
              </a:rPr>
              <a:t>peggiori condizioni di vita </a:t>
            </a:r>
            <a:br>
              <a:rPr lang="it-IT" sz="3200" b="1" kern="0" dirty="0">
                <a:solidFill>
                  <a:schemeClr val="bg1"/>
                </a:solidFill>
                <a:ea typeface="+mj-ea"/>
                <a:cs typeface="Arial"/>
              </a:rPr>
            </a:br>
            <a:r>
              <a:rPr lang="it-IT" sz="3200" b="1" kern="0" dirty="0">
                <a:solidFill>
                  <a:schemeClr val="bg1"/>
                </a:solidFill>
                <a:ea typeface="+mj-ea"/>
                <a:cs typeface="Arial"/>
              </a:rPr>
              <a:t>Minori risorse (istruzione, </a:t>
            </a:r>
            <a:r>
              <a:rPr lang="it-IT" sz="3200" b="1" kern="0" dirty="0" err="1">
                <a:solidFill>
                  <a:schemeClr val="bg1"/>
                </a:solidFill>
                <a:ea typeface="+mj-ea"/>
                <a:cs typeface="Arial"/>
              </a:rPr>
              <a:t>lavoro…</a:t>
            </a:r>
            <a:r>
              <a:rPr lang="it-IT" sz="3200" b="1" kern="0" dirty="0">
                <a:solidFill>
                  <a:schemeClr val="bg1"/>
                </a:solidFill>
                <a:ea typeface="+mj-ea"/>
                <a:cs typeface="Arial"/>
              </a:rPr>
              <a:t>) Discriminazione, </a:t>
            </a:r>
            <a:br>
              <a:rPr lang="it-IT" sz="3200" b="1" kern="0" dirty="0">
                <a:solidFill>
                  <a:schemeClr val="bg1"/>
                </a:solidFill>
                <a:ea typeface="+mj-ea"/>
                <a:cs typeface="Arial"/>
              </a:rPr>
            </a:br>
            <a:r>
              <a:rPr lang="it-IT" sz="3200" b="1" kern="0" dirty="0">
                <a:solidFill>
                  <a:schemeClr val="bg1"/>
                </a:solidFill>
                <a:ea typeface="+mj-ea"/>
                <a:cs typeface="Arial"/>
              </a:rPr>
              <a:t>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075360" y="2782669"/>
            <a:ext cx="5269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Sradicamento culturale, affettivo  e sociale </a:t>
            </a:r>
            <a:br>
              <a:rPr lang="it-IT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it-IT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it-I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7CEF22-21A6-4A1D-A826-AB638738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 descr="The Pair of ACES: Adverse Childhood Experiences &amp; Adverse Community Environm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051738" y="4493172"/>
            <a:ext cx="455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815255" y="4120286"/>
            <a:ext cx="502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0" y="4046896"/>
            <a:ext cx="4550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i="1" dirty="0" err="1">
                <a:solidFill>
                  <a:srgbClr val="FF0000"/>
                </a:solidFill>
              </a:rPr>
              <a:t>Expanded</a:t>
            </a:r>
            <a:r>
              <a:rPr lang="it-IT" sz="2800" b="1" i="1" dirty="0">
                <a:solidFill>
                  <a:srgbClr val="FF0000"/>
                </a:solidFill>
              </a:rPr>
              <a:t> </a:t>
            </a:r>
            <a:r>
              <a:rPr lang="it-IT" sz="2800" b="1" i="1" dirty="0" err="1">
                <a:solidFill>
                  <a:srgbClr val="FF0000"/>
                </a:solidFill>
              </a:rPr>
              <a:t>ACEs</a:t>
            </a:r>
            <a:r>
              <a:rPr lang="it-IT" sz="2800" b="1" dirty="0">
                <a:solidFill>
                  <a:srgbClr val="FF0000"/>
                </a:solidFill>
              </a:rPr>
              <a:t> </a:t>
            </a:r>
            <a:r>
              <a:rPr lang="it-IT" dirty="0"/>
              <a:t>(</a:t>
            </a:r>
            <a:r>
              <a:rPr lang="it-IT" dirty="0" err="1"/>
              <a:t>Cronholm</a:t>
            </a:r>
            <a:r>
              <a:rPr lang="it-IT" dirty="0"/>
              <a:t> e al. 2015)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0458B-E21C-4C9E-945C-8FA8CE62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1" descr="Time to go by Ben Gooss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7205"/>
            <a:ext cx="12192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itolo 3"/>
          <p:cNvSpPr>
            <a:spLocks noGrp="1"/>
          </p:cNvSpPr>
          <p:nvPr>
            <p:ph type="title" idx="4294967295"/>
          </p:nvPr>
        </p:nvSpPr>
        <p:spPr>
          <a:xfrm>
            <a:off x="0" y="5666"/>
            <a:ext cx="12192000" cy="1421928"/>
          </a:xfr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FFFF00"/>
                </a:solidFill>
                <a:latin typeface="+mn-lt"/>
              </a:rPr>
              <a:t>Il doppio binario dell’esperienza dei minori stranieri esposti ad esperienze potenzialmente traumatiche </a:t>
            </a:r>
            <a:br>
              <a:rPr lang="it-IT" sz="3200" b="1" dirty="0">
                <a:solidFill>
                  <a:srgbClr val="FFFF00"/>
                </a:solidFill>
                <a:latin typeface="+mn-lt"/>
              </a:rPr>
            </a:br>
            <a:endParaRPr lang="it-IT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1924" name="Rettangolo 4"/>
          <p:cNvSpPr>
            <a:spLocks noChangeArrowheads="1"/>
          </p:cNvSpPr>
          <p:nvPr/>
        </p:nvSpPr>
        <p:spPr bwMode="auto">
          <a:xfrm>
            <a:off x="719669" y="1452563"/>
            <a:ext cx="316865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it-IT" altLang="it-IT" sz="2000" b="1">
              <a:solidFill>
                <a:srgbClr val="FFFFFF"/>
              </a:solidFill>
            </a:endParaRPr>
          </a:p>
        </p:txBody>
      </p:sp>
      <p:sp>
        <p:nvSpPr>
          <p:cNvPr id="47109" name="Rettangolo 5"/>
          <p:cNvSpPr>
            <a:spLocks noChangeArrowheads="1"/>
          </p:cNvSpPr>
          <p:nvPr/>
        </p:nvSpPr>
        <p:spPr bwMode="auto">
          <a:xfrm>
            <a:off x="0" y="5876906"/>
            <a:ext cx="12192000" cy="107721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>
                <a:solidFill>
                  <a:prstClr val="white"/>
                </a:solidFill>
              </a:rPr>
              <a:t>I modi in cui fanno fronte alle avversità e alle violenze e la sofferenza che ne deriva non possono esser considerati separatamente</a:t>
            </a:r>
            <a:r>
              <a:rPr lang="it-IT" altLang="it-IT" sz="32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1926" name="CasellaDiTesto 5"/>
          <p:cNvSpPr txBox="1">
            <a:spLocks noChangeArrowheads="1"/>
          </p:cNvSpPr>
          <p:nvPr/>
        </p:nvSpPr>
        <p:spPr bwMode="auto">
          <a:xfrm rot="19536178">
            <a:off x="1771651" y="3931673"/>
            <a:ext cx="3263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3200" b="1" dirty="0">
                <a:solidFill>
                  <a:srgbClr val="FFFFFF"/>
                </a:solidFill>
              </a:rPr>
              <a:t>Resilienza</a:t>
            </a:r>
            <a:r>
              <a:rPr lang="it-IT" altLang="it-IT" sz="28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1927" name="CasellaDiTesto 6"/>
          <p:cNvSpPr txBox="1">
            <a:spLocks noChangeArrowheads="1"/>
          </p:cNvSpPr>
          <p:nvPr/>
        </p:nvSpPr>
        <p:spPr bwMode="auto">
          <a:xfrm rot="2073122">
            <a:off x="8155583" y="4559114"/>
            <a:ext cx="32469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3200" b="1" dirty="0">
                <a:solidFill>
                  <a:srgbClr val="FFFFFF"/>
                </a:solidFill>
              </a:rPr>
              <a:t>Vulnerabilità</a:t>
            </a:r>
            <a:r>
              <a:rPr lang="it-IT" altLang="it-IT" sz="2800" b="1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8" name="Picture 2" descr="Risultati immagini per equilibrio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5374" y="1852619"/>
            <a:ext cx="2389567" cy="146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003885" y="1460071"/>
            <a:ext cx="66166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 dirty="0" err="1">
                <a:solidFill>
                  <a:srgbClr val="F79646">
                    <a:lumMod val="20000"/>
                    <a:lumOff val="80000"/>
                  </a:srgbClr>
                </a:solidFill>
              </a:rPr>
              <a:t>Luthar</a:t>
            </a:r>
            <a:r>
              <a:rPr lang="it-IT" altLang="it-IT" b="1" dirty="0">
                <a:solidFill>
                  <a:srgbClr val="F79646">
                    <a:lumMod val="20000"/>
                    <a:lumOff val="80000"/>
                  </a:srgbClr>
                </a:solidFill>
              </a:rPr>
              <a:t> ’91; </a:t>
            </a:r>
            <a:r>
              <a:rPr lang="it-IT" altLang="it-IT" b="1" dirty="0" err="1">
                <a:solidFill>
                  <a:srgbClr val="F79646">
                    <a:lumMod val="20000"/>
                    <a:lumOff val="80000"/>
                  </a:srgbClr>
                </a:solidFill>
              </a:rPr>
              <a:t>Bronfebrenner</a:t>
            </a:r>
            <a:r>
              <a:rPr lang="it-IT" altLang="it-IT" b="1" dirty="0">
                <a:solidFill>
                  <a:srgbClr val="F79646">
                    <a:lumMod val="20000"/>
                    <a:lumOff val="80000"/>
                  </a:srgbClr>
                </a:solidFill>
              </a:rPr>
              <a:t> ‘79; </a:t>
            </a:r>
            <a:r>
              <a:rPr lang="it-IT" altLang="it-IT" b="1" dirty="0" err="1">
                <a:solidFill>
                  <a:srgbClr val="F79646">
                    <a:lumMod val="20000"/>
                    <a:lumOff val="80000"/>
                  </a:srgbClr>
                </a:solidFill>
              </a:rPr>
              <a:t>Rutter</a:t>
            </a:r>
            <a:r>
              <a:rPr lang="it-IT" altLang="it-IT" b="1" dirty="0">
                <a:solidFill>
                  <a:srgbClr val="F79646">
                    <a:lumMod val="20000"/>
                    <a:lumOff val="80000"/>
                  </a:srgbClr>
                </a:solidFill>
              </a:rPr>
              <a:t> ‘87; </a:t>
            </a:r>
            <a:r>
              <a:rPr lang="it-IT" altLang="it-IT" b="1" dirty="0" err="1">
                <a:solidFill>
                  <a:srgbClr val="F79646">
                    <a:lumMod val="20000"/>
                    <a:lumOff val="80000"/>
                  </a:srgbClr>
                </a:solidFill>
              </a:rPr>
              <a:t>Sroufe</a:t>
            </a:r>
            <a:r>
              <a:rPr lang="it-IT" altLang="it-IT" b="1" dirty="0">
                <a:solidFill>
                  <a:srgbClr val="F79646">
                    <a:lumMod val="20000"/>
                    <a:lumOff val="80000"/>
                  </a:srgbClr>
                </a:solidFill>
              </a:rPr>
              <a:t> ’97;</a:t>
            </a:r>
            <a:r>
              <a:rPr lang="it-IT" altLang="it-IT" b="1" dirty="0" err="1">
                <a:solidFill>
                  <a:srgbClr val="F79646">
                    <a:lumMod val="20000"/>
                    <a:lumOff val="80000"/>
                  </a:srgbClr>
                </a:solidFill>
              </a:rPr>
              <a:t>Crittenden</a:t>
            </a:r>
            <a:r>
              <a:rPr lang="it-IT" altLang="it-IT" b="1" dirty="0">
                <a:solidFill>
                  <a:srgbClr val="F79646">
                    <a:lumMod val="20000"/>
                    <a:lumOff val="80000"/>
                  </a:srgbClr>
                </a:solidFill>
              </a:rPr>
              <a:t> ‘97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629763" y="3060864"/>
            <a:ext cx="5067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RESILIENZA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A5FB27-79C5-4EC7-82A5-67151787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8757" y="6487209"/>
            <a:ext cx="2743200" cy="365125"/>
          </a:xfrm>
        </p:spPr>
        <p:txBody>
          <a:bodyPr/>
          <a:lstStyle/>
          <a:p>
            <a:fld id="{8CBE6E43-11F3-402F-9270-48E2E8E2D0B6}" type="slidenum">
              <a:rPr lang="it-IT" smtClean="0"/>
              <a:t>4</a:t>
            </a:fld>
            <a:endParaRPr lang="it-IT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lhouette of a boy carried by flying butterflies - 72956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2" y="0"/>
            <a:ext cx="8515352" cy="638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Diagram&#10;&#10;Description automatically generated"/>
          <p:cNvPicPr/>
          <p:nvPr/>
        </p:nvPicPr>
        <p:blipFill>
          <a:blip r:embed="rId3" cstate="print"/>
          <a:srcRect r="2702"/>
          <a:stretch>
            <a:fillRect/>
          </a:stretch>
        </p:blipFill>
        <p:spPr bwMode="auto">
          <a:xfrm>
            <a:off x="7188201" y="1974273"/>
            <a:ext cx="4844472" cy="3594058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6908800" y="512986"/>
            <a:ext cx="51238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La cornice teorica e 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metodologica di riferimento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dirty="0" err="1">
                <a:solidFill>
                  <a:prstClr val="black"/>
                </a:solidFill>
                <a:latin typeface="Arial" charset="0"/>
                <a:cs typeface="Arial" charset="0"/>
              </a:rPr>
              <a:t>Bronfenbrenner</a:t>
            </a:r>
            <a:r>
              <a:rPr lang="it-IT" dirty="0">
                <a:solidFill>
                  <a:prstClr val="black"/>
                </a:solidFill>
                <a:latin typeface="Arial" charset="0"/>
                <a:cs typeface="Arial" charset="0"/>
              </a:rPr>
              <a:t>, 1997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73048" y="4875833"/>
            <a:ext cx="53022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interdisciplinarietà </a:t>
            </a:r>
          </a:p>
          <a:p>
            <a:pPr algn="ctr"/>
            <a:r>
              <a:rPr lang="it-IT" sz="2800" b="1" dirty="0"/>
              <a:t>integrazione dei servizi</a:t>
            </a:r>
          </a:p>
          <a:p>
            <a:pPr algn="ctr"/>
            <a:r>
              <a:rPr lang="it-IT" sz="2800" b="1" dirty="0"/>
              <a:t>reti istituzionali, informali solidali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4E0D7E-F9CA-4F4D-8176-BD23DF69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79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Sportello lavoro e il lavoro di/in r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739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93701" y="3429000"/>
            <a:ext cx="16891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1900" b="1" dirty="0">
                <a:solidFill>
                  <a:srgbClr val="FFFFFF"/>
                </a:solidFill>
              </a:rPr>
              <a:t>SERVIZI SOCIALI </a:t>
            </a:r>
          </a:p>
        </p:txBody>
      </p:sp>
      <p:sp>
        <p:nvSpPr>
          <p:cNvPr id="6" name="CasellaDiTesto 5"/>
          <p:cNvSpPr txBox="1"/>
          <p:nvPr/>
        </p:nvSpPr>
        <p:spPr>
          <a:xfrm rot="20715417">
            <a:off x="8004899" y="518388"/>
            <a:ext cx="416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</a:rPr>
              <a:t>SERVIZI SANTARI 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</a:rPr>
              <a:t>OSPEDALIERI e TERRITORIALI </a:t>
            </a:r>
          </a:p>
        </p:txBody>
      </p:sp>
      <p:sp>
        <p:nvSpPr>
          <p:cNvPr id="7" name="CasellaDiTesto 6"/>
          <p:cNvSpPr txBox="1"/>
          <p:nvPr/>
        </p:nvSpPr>
        <p:spPr>
          <a:xfrm rot="1879563">
            <a:off x="9193902" y="3913748"/>
            <a:ext cx="31375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1900" dirty="0">
                <a:solidFill>
                  <a:srgbClr val="000000"/>
                </a:solidFill>
              </a:rPr>
              <a:t> </a:t>
            </a:r>
            <a:endParaRPr lang="it-IT" sz="1900" b="1" dirty="0">
              <a:solidFill>
                <a:srgbClr val="FFFF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 rot="1854164">
            <a:off x="9695443" y="4214675"/>
            <a:ext cx="25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</a:rPr>
              <a:t>TERZO SETTORE </a:t>
            </a:r>
          </a:p>
        </p:txBody>
      </p:sp>
      <p:sp>
        <p:nvSpPr>
          <p:cNvPr id="9" name="CasellaDiTesto 8"/>
          <p:cNvSpPr txBox="1"/>
          <p:nvPr/>
        </p:nvSpPr>
        <p:spPr>
          <a:xfrm rot="18628781">
            <a:off x="7327902" y="5917688"/>
            <a:ext cx="18244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1900" b="1" dirty="0">
                <a:solidFill>
                  <a:srgbClr val="FFFFFF"/>
                </a:solidFill>
              </a:rPr>
              <a:t>SCUOLA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743200" y="-415499"/>
            <a:ext cx="276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endParaRPr lang="it-IT" sz="2400" b="1" cap="all" dirty="0">
              <a:solidFill>
                <a:srgbClr val="FFFFFF"/>
              </a:solidFill>
            </a:endParaRP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cap="all" dirty="0">
                <a:solidFill>
                  <a:srgbClr val="FFFFFF"/>
                </a:solidFill>
              </a:rPr>
              <a:t>Difensori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cap="all" dirty="0">
                <a:solidFill>
                  <a:srgbClr val="FFFFFF"/>
                </a:solidFill>
              </a:rPr>
              <a:t>Magistratura </a:t>
            </a:r>
          </a:p>
        </p:txBody>
      </p:sp>
      <p:sp>
        <p:nvSpPr>
          <p:cNvPr id="11" name="CasellaDiTesto 10"/>
          <p:cNvSpPr txBox="1"/>
          <p:nvPr/>
        </p:nvSpPr>
        <p:spPr>
          <a:xfrm rot="4088180">
            <a:off x="3441701" y="5971433"/>
            <a:ext cx="146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1900" dirty="0">
                <a:solidFill>
                  <a:srgbClr val="000000"/>
                </a:solidFill>
              </a:rPr>
              <a:t> </a:t>
            </a:r>
            <a:r>
              <a:rPr lang="it-IT" sz="2400" b="1" dirty="0" err="1">
                <a:solidFill>
                  <a:srgbClr val="FFFFFF"/>
                </a:solidFill>
              </a:rPr>
              <a:t>F.F.O.O</a:t>
            </a:r>
            <a:r>
              <a:rPr lang="it-IT" sz="24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181600" y="6477000"/>
            <a:ext cx="20447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it-IT" sz="1900" dirty="0">
                <a:solidFill>
                  <a:srgbClr val="000000"/>
                </a:solidFill>
              </a:rPr>
              <a:t>WHO,  2006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048000" y="31058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200" b="1" dirty="0">
                <a:solidFill>
                  <a:prstClr val="black"/>
                </a:solidFill>
              </a:rPr>
              <a:t>Mediatori  culturali </a:t>
            </a:r>
          </a:p>
        </p:txBody>
      </p:sp>
      <p:sp>
        <p:nvSpPr>
          <p:cNvPr id="18" name="CasellaDiTesto 7"/>
          <p:cNvSpPr txBox="1">
            <a:spLocks noChangeArrowheads="1"/>
          </p:cNvSpPr>
          <p:nvPr/>
        </p:nvSpPr>
        <p:spPr bwMode="auto">
          <a:xfrm flipH="1">
            <a:off x="6019800" y="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</a:rPr>
              <a:t>SETTING MULTIPLI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0" y="5180922"/>
            <a:ext cx="3685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sz="2400" b="1" dirty="0"/>
              <a:t>Comunità di appartenenza</a:t>
            </a:r>
          </a:p>
          <a:p>
            <a:pPr algn="ctr"/>
            <a:r>
              <a:rPr lang="it-IT" sz="2400" b="1" dirty="0"/>
              <a:t>associazioni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24008" y="1350666"/>
            <a:ext cx="31175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CULTURA </a:t>
            </a:r>
          </a:p>
          <a:p>
            <a:pPr algn="ctr"/>
            <a:r>
              <a:rPr lang="it-IT" sz="28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DELL’INCONTRO</a:t>
            </a:r>
            <a:endParaRPr lang="it-I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E17359-B566-42FD-92F1-936124BD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ChangeArrowheads="1"/>
          </p:cNvSpPr>
          <p:nvPr/>
        </p:nvSpPr>
        <p:spPr bwMode="auto">
          <a:xfrm>
            <a:off x="649651" y="2031324"/>
            <a:ext cx="5268547" cy="407598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 algn="ctr"/>
            <a:endParaRPr lang="it-IT" sz="4000" b="1" dirty="0">
              <a:solidFill>
                <a:srgbClr val="FFFF00"/>
              </a:solidFill>
            </a:endParaRPr>
          </a:p>
        </p:txBody>
      </p:sp>
      <p:sp>
        <p:nvSpPr>
          <p:cNvPr id="5" name="object 3"/>
          <p:cNvSpPr>
            <a:spLocks noChangeArrowheads="1"/>
          </p:cNvSpPr>
          <p:nvPr/>
        </p:nvSpPr>
        <p:spPr bwMode="auto">
          <a:xfrm>
            <a:off x="6732105" y="2031325"/>
            <a:ext cx="5072116" cy="407598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0241" y="5381287"/>
            <a:ext cx="5761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prstClr val="white"/>
                </a:solidFill>
                <a:cs typeface="Arial" charset="0"/>
              </a:rPr>
              <a:t>, </a:t>
            </a:r>
          </a:p>
        </p:txBody>
      </p:sp>
      <p:sp>
        <p:nvSpPr>
          <p:cNvPr id="10" name="Titolo 3"/>
          <p:cNvSpPr txBox="1">
            <a:spLocks noGrp="1"/>
          </p:cNvSpPr>
          <p:nvPr>
            <p:ph type="title" idx="4294967295"/>
          </p:nvPr>
        </p:nvSpPr>
        <p:spPr>
          <a:xfrm>
            <a:off x="0" y="6124649"/>
            <a:ext cx="12192000" cy="779316"/>
          </a:xfr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93000"/>
              </a:lnSpc>
              <a:buSzPts val="1400"/>
            </a:pPr>
            <a:r>
              <a:rPr lang="it-IT" sz="2400" b="1" dirty="0">
                <a:solidFill>
                  <a:schemeClr val="bg1"/>
                </a:solidFill>
                <a:latin typeface="+mn-lt"/>
                <a:cs typeface="Aharoni" pitchFamily="2" charset="-79"/>
              </a:rPr>
              <a:t>Essere «visti» nella  propria soggettività</a:t>
            </a:r>
            <a:br>
              <a:rPr lang="it-IT" sz="2400" b="1" dirty="0">
                <a:solidFill>
                  <a:schemeClr val="bg1"/>
                </a:solidFill>
                <a:latin typeface="+mn-lt"/>
                <a:cs typeface="Aharoni" pitchFamily="2" charset="-79"/>
              </a:rPr>
            </a:br>
            <a:r>
              <a:rPr lang="it-IT" sz="2400" b="1" dirty="0">
                <a:solidFill>
                  <a:schemeClr val="bg1"/>
                </a:solidFill>
                <a:latin typeface="+mn-lt"/>
                <a:cs typeface="Aharoni" pitchFamily="2" charset="-79"/>
              </a:rPr>
              <a:t> Sperimentare continuità con le proprie radici e integrarsi con il tessuto sociale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" y="184666"/>
            <a:ext cx="12191999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it-IT" sz="2400" b="1" dirty="0">
                <a:solidFill>
                  <a:srgbClr val="FFFFFF"/>
                </a:solidFill>
              </a:rPr>
              <a:t>campagne di informazione sui diritti dei minori nella legislazione italiana </a:t>
            </a:r>
          </a:p>
          <a:p>
            <a:pPr algn="ctr">
              <a:buFont typeface="Wingdings" pitchFamily="2" charset="2"/>
              <a:buChar char="ü"/>
            </a:pPr>
            <a:r>
              <a:rPr lang="it-IT" sz="2400" b="1" dirty="0">
                <a:solidFill>
                  <a:srgbClr val="FFFFFF"/>
                </a:solidFill>
              </a:rPr>
              <a:t>produzione di materiali multilingua sulle funzioni  dei servizi  e sulle opportunità di supporto 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260034" y="4654609"/>
            <a:ext cx="1940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en-US" altLang="zh-CN" dirty="0">
                <a:solidFill>
                  <a:prstClr val="black"/>
                </a:solidFill>
                <a:cs typeface="Arial" pitchFamily="34" charset="0"/>
              </a:rPr>
              <a:t>WHO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en-US" altLang="zh-CN" dirty="0">
                <a:solidFill>
                  <a:prstClr val="black"/>
                </a:solidFill>
                <a:cs typeface="Arial" pitchFamily="34" charset="0"/>
              </a:rPr>
              <a:t> INSPIRE 2020</a:t>
            </a:r>
          </a:p>
        </p:txBody>
      </p:sp>
      <p:sp>
        <p:nvSpPr>
          <p:cNvPr id="11" name="Ovale 10"/>
          <p:cNvSpPr/>
          <p:nvPr/>
        </p:nvSpPr>
        <p:spPr>
          <a:xfrm>
            <a:off x="5918199" y="3723863"/>
            <a:ext cx="813905" cy="759238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24130" y="1015663"/>
            <a:ext cx="111545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diffusione di una cultura  condivisa  della protezione dell’infanzia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della diversità  come una ricchezza, come valore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070100" y="4483101"/>
            <a:ext cx="261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3200" b="1" dirty="0">
                <a:solidFill>
                  <a:schemeClr val="bg1"/>
                </a:solidFill>
              </a:rPr>
              <a:t>dalla tutela 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064500" y="4651513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all’inclusione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937A3E-9E5F-4810-8FC4-CA2C5E67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490771"/>
            <a:ext cx="2743200" cy="365125"/>
          </a:xfrm>
        </p:spPr>
        <p:txBody>
          <a:bodyPr/>
          <a:lstStyle/>
          <a:p>
            <a:fld id="{8CBE6E43-11F3-402F-9270-48E2E8E2D0B6}" type="slidenum">
              <a:rPr lang="it-IT" smtClean="0"/>
              <a:t>7</a:t>
            </a:fld>
            <a:endParaRPr lang="it-IT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5" descr="DSCN15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9486" y="188913"/>
            <a:ext cx="7167033" cy="49482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527051" y="537368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3600" b="1" dirty="0">
                <a:solidFill>
                  <a:srgbClr val="FFC000"/>
                </a:solidFill>
                <a:latin typeface="Verdana" pitchFamily="34" charset="0"/>
              </a:rPr>
              <a:t>Accogliere la nascita: </a:t>
            </a:r>
            <a:br>
              <a:rPr lang="it-IT" sz="3600" b="1" dirty="0">
                <a:solidFill>
                  <a:srgbClr val="FFC000"/>
                </a:solidFill>
                <a:latin typeface="Verdana" pitchFamily="34" charset="0"/>
              </a:rPr>
            </a:br>
            <a:r>
              <a:rPr lang="it-IT" sz="3200" b="1" dirty="0">
                <a:solidFill>
                  <a:srgbClr val="FFC000"/>
                </a:solidFill>
                <a:latin typeface="Verdana" pitchFamily="34" charset="0"/>
              </a:rPr>
              <a:t>il </a:t>
            </a:r>
            <a:r>
              <a:rPr lang="it-IT" sz="3200" b="1" dirty="0">
                <a:solidFill>
                  <a:srgbClr val="FFC000"/>
                </a:solidFill>
                <a:latin typeface="Arial Black" pitchFamily="34" charset="0"/>
              </a:rPr>
              <a:t>bambino reale </a:t>
            </a:r>
            <a:br>
              <a:rPr lang="it-IT" sz="3200" b="1" dirty="0">
                <a:solidFill>
                  <a:srgbClr val="FFC000"/>
                </a:solidFill>
                <a:latin typeface="Arial Black" pitchFamily="34" charset="0"/>
              </a:rPr>
            </a:br>
            <a:r>
              <a:rPr lang="it-IT" sz="3200" b="1" dirty="0">
                <a:solidFill>
                  <a:srgbClr val="FFC000"/>
                </a:solidFill>
                <a:latin typeface="Arial Black" pitchFamily="34" charset="0"/>
              </a:rPr>
              <a:t>tra rischio e protezione</a:t>
            </a:r>
            <a:endParaRPr lang="it-IT" sz="3200" kern="0" dirty="0">
              <a:solidFill>
                <a:srgbClr val="FFC000"/>
              </a:solidFill>
            </a:endParaRPr>
          </a:p>
        </p:txBody>
      </p:sp>
      <p:pic>
        <p:nvPicPr>
          <p:cNvPr id="4" name="Picture 2" descr="http://img15.hostingpics.net/pics/591342Sanstitre9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8" name="Rettangolo 7"/>
          <p:cNvSpPr/>
          <p:nvPr/>
        </p:nvSpPr>
        <p:spPr>
          <a:xfrm>
            <a:off x="3207026" y="398298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b="1" dirty="0">
                <a:solidFill>
                  <a:srgbClr val="FFFFFF"/>
                </a:solidFill>
              </a:rPr>
              <a:t>campagne di sensibilizzazione e programmi di prevenzione e di formazione al fine di promuovere contesti relazionali solidali, inclusivi e rispettosi delle diversità</a:t>
            </a:r>
          </a:p>
          <a:p>
            <a:pPr algn="ctr"/>
            <a:endParaRPr lang="it-IT" sz="2800" b="1" dirty="0">
              <a:solidFill>
                <a:srgbClr val="FFFF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619163" y="308154"/>
            <a:ext cx="32848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FFFF"/>
                </a:solidFill>
              </a:rPr>
              <a:t>Promuovere l’accesso ai servizi socio-educativi e della rete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184400" y="413266"/>
            <a:ext cx="6551086" cy="1015663"/>
          </a:xfrm>
          <a:prstGeom prst="rect">
            <a:avLst/>
          </a:prstGeom>
          <a:solidFill>
            <a:srgbClr val="7F3A0B"/>
          </a:solidFill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organizzazione di incontri di sensibilizzazione con le comunità migranti per favorire un dialogo aperto e interculturale,  creare ponti  con le famiglie </a:t>
            </a:r>
          </a:p>
        </p:txBody>
      </p:sp>
      <p:sp>
        <p:nvSpPr>
          <p:cNvPr id="12" name="Ovale 11"/>
          <p:cNvSpPr/>
          <p:nvPr/>
        </p:nvSpPr>
        <p:spPr>
          <a:xfrm>
            <a:off x="806726" y="2822761"/>
            <a:ext cx="1016642" cy="1067904"/>
          </a:xfrm>
          <a:prstGeom prst="ellipse">
            <a:avLst/>
          </a:prstGeom>
          <a:solidFill>
            <a:srgbClr val="7F3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34F51B-C43F-4D3F-AE39-9292F5C5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191" y="6478081"/>
            <a:ext cx="2743200" cy="365125"/>
          </a:xfrm>
        </p:spPr>
        <p:txBody>
          <a:bodyPr/>
          <a:lstStyle/>
          <a:p>
            <a:fld id="{8CBE6E43-11F3-402F-9270-48E2E8E2D0B6}" type="slidenum">
              <a:rPr lang="it-IT" smtClean="0"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DEC25D-D208-AC44-9D35-2B08C9F5E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56" y="0"/>
            <a:ext cx="120082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952503" y="977900"/>
            <a:ext cx="567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5912296" y="43934"/>
            <a:ext cx="367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6900" y="404845"/>
            <a:ext cx="6502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ea typeface="Calibri"/>
                <a:cs typeface="Times New Roman"/>
              </a:rPr>
              <a:t>eventi di aggregazione</a:t>
            </a:r>
            <a:r>
              <a:rPr lang="it-IT" sz="2400" b="1" dirty="0">
                <a:ea typeface="Calibri"/>
                <a:cs typeface="Times New Roman"/>
              </a:rPr>
              <a:t>, </a:t>
            </a:r>
            <a:r>
              <a:rPr lang="it-IT" sz="2400" dirty="0">
                <a:ea typeface="Calibri"/>
                <a:cs typeface="Times New Roman"/>
              </a:rPr>
              <a:t>anche con le scuole, dedicati a temi sensibili con i genitori sia italiani che stranieri per favorire uno scambio interculturale </a:t>
            </a:r>
            <a:endParaRPr lang="it-IT" sz="2400" dirty="0"/>
          </a:p>
        </p:txBody>
      </p:sp>
      <p:sp>
        <p:nvSpPr>
          <p:cNvPr id="11" name="Rettangolo 10"/>
          <p:cNvSpPr/>
          <p:nvPr/>
        </p:nvSpPr>
        <p:spPr>
          <a:xfrm>
            <a:off x="533403" y="4138261"/>
            <a:ext cx="50545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/>
              <a:t>laboratori creativi, di alfabetizzazione emotiva e di destrutturazione degli stereotipi di genere </a:t>
            </a:r>
            <a:r>
              <a:rPr lang="it-IT" sz="3200" dirty="0"/>
              <a:t>i</a:t>
            </a:r>
            <a:r>
              <a:rPr lang="it-IT" sz="3200" b="1" dirty="0"/>
              <a:t>ndirizzati ai minori </a:t>
            </a:r>
            <a:endParaRPr lang="it-IT" sz="3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912296" y="4307538"/>
            <a:ext cx="4184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Comunità resilienti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0CE0D8-5BD9-489F-8DE9-4AD40FD7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E6E43-11F3-402F-9270-48E2E8E2D0B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90636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c908b1-f277-4340-90a9-4611d0b0f078" xsi:nil="true"/>
    <lcf76f155ced4ddcb4097134ff3c332f xmlns="40cf82be-f886-41c4-975d-89af666494c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D979E6EAB44E4B9079B98D56A72CB9" ma:contentTypeVersion="12" ma:contentTypeDescription="Create a new document." ma:contentTypeScope="" ma:versionID="2f79d152154ef6ed4a855f3ac1761218">
  <xsd:schema xmlns:xsd="http://www.w3.org/2001/XMLSchema" xmlns:xs="http://www.w3.org/2001/XMLSchema" xmlns:p="http://schemas.microsoft.com/office/2006/metadata/properties" xmlns:ns2="40cf82be-f886-41c4-975d-89af666494cc" xmlns:ns3="50c908b1-f277-4340-90a9-4611d0b0f078" xmlns:ns4="4fbdbc15-afa5-4a33-a0c9-406ef9138132" targetNamespace="http://schemas.microsoft.com/office/2006/metadata/properties" ma:root="true" ma:fieldsID="da4f942749fb04ec32e035d9715a2dad" ns2:_="" ns3:_="" ns4:_="">
    <xsd:import namespace="40cf82be-f886-41c4-975d-89af666494cc"/>
    <xsd:import namespace="50c908b1-f277-4340-90a9-4611d0b0f078"/>
    <xsd:import namespace="4fbdbc15-afa5-4a33-a0c9-406ef9138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f82be-f886-41c4-975d-89af66649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3ef62f9-2e07-484b-bd79-00aec9012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908b1-f277-4340-90a9-4611d0b0f07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c2ce2bd-e509-4756-8715-93dc90efc952}" ma:internalName="TaxCatchAll" ma:showField="CatchAllData" ma:web="4fbdbc15-afa5-4a33-a0c9-406ef9138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dbc15-afa5-4a33-a0c9-406ef91381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B1C00D-64E8-43A1-B7DE-5CDD37B47B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1C3DCF-4023-4F3E-937C-0C95F1982626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4fbdbc15-afa5-4a33-a0c9-406ef9138132"/>
    <ds:schemaRef ds:uri="40cf82be-f886-41c4-975d-89af666494cc"/>
    <ds:schemaRef ds:uri="http://www.w3.org/XML/1998/namespace"/>
    <ds:schemaRef ds:uri="http://schemas.microsoft.com/office/infopath/2007/PartnerControls"/>
    <ds:schemaRef ds:uri="http://purl.org/dc/terms/"/>
    <ds:schemaRef ds:uri="50c908b1-f277-4340-90a9-4611d0b0f078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5D98673-87A9-4BD0-A8D2-679197340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cf82be-f886-41c4-975d-89af666494cc"/>
    <ds:schemaRef ds:uri="50c908b1-f277-4340-90a9-4611d0b0f078"/>
    <ds:schemaRef ds:uri="4fbdbc15-afa5-4a33-a0c9-406ef91381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10267886</vt:lpwstr>
  </property>
  <property fmtid="{D5CDD505-2E9C-101B-9397-08002B2CF9AE}" pid="4" name="OptimizationTime">
    <vt:lpwstr>20230620_1550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594</Words>
  <Application>Microsoft Office PowerPoint</Application>
  <PresentationFormat>Widescreen</PresentationFormat>
  <Paragraphs>100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Aharoni</vt:lpstr>
      <vt:lpstr>Arial</vt:lpstr>
      <vt:lpstr>Arial Black</vt:lpstr>
      <vt:lpstr>Calibri</vt:lpstr>
      <vt:lpstr>Calibri Light</vt:lpstr>
      <vt:lpstr>Segoe UI Light</vt:lpstr>
      <vt:lpstr>Segoe UI Semibold</vt:lpstr>
      <vt:lpstr>Times New Roman</vt:lpstr>
      <vt:lpstr>Titillium Web</vt:lpstr>
      <vt:lpstr>Verdana</vt:lpstr>
      <vt:lpstr>Wingdings</vt:lpstr>
      <vt:lpstr>3_Office Theme</vt:lpstr>
      <vt:lpstr>Custom Design</vt:lpstr>
      <vt:lpstr>PowerPoint Presentation</vt:lpstr>
      <vt:lpstr>PowerPoint Presentation</vt:lpstr>
      <vt:lpstr>PowerPoint Presentation</vt:lpstr>
      <vt:lpstr>Il doppio binario dell’esperienza dei minori stranieri esposti ad esperienze potenzialmente traumatiche  </vt:lpstr>
      <vt:lpstr>PowerPoint Presentation</vt:lpstr>
      <vt:lpstr>PowerPoint Presentation</vt:lpstr>
      <vt:lpstr>Essere «visti» nella  propria soggettività  Sperimentare continuità con le proprie radici e integrarsi con il tessuto sociale </vt:lpstr>
      <vt:lpstr>PowerPoint Presentation</vt:lpstr>
      <vt:lpstr>PowerPoint Presentation</vt:lpstr>
      <vt:lpstr>PowerPoint Presentation</vt:lpstr>
      <vt:lpstr>PowerPoint Presentation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Elda Brienza</dc:creator>
  <cp:lastModifiedBy>Lucrezia Tuccillo</cp:lastModifiedBy>
  <cp:revision>3</cp:revision>
  <dcterms:created xsi:type="dcterms:W3CDTF">2022-11-08T09:51:58Z</dcterms:created>
  <dcterms:modified xsi:type="dcterms:W3CDTF">2023-06-20T13:38:12Z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0x010100ADD979E6EAB44E4B9079B98D56A72CB9</vt:lpwstr>
  </property>
  <property fmtid="{D5CDD505-2E9C-101B-9397-08002B2CF9AE}" pid="3" name="MediaServiceImageTags">
    <vt:lpwstr/>
  </property>
</Properties>
</file>